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0" r:id="rId3"/>
    <p:sldId id="290" r:id="rId4"/>
    <p:sldId id="291" r:id="rId5"/>
    <p:sldId id="299" r:id="rId6"/>
    <p:sldId id="300" r:id="rId7"/>
    <p:sldId id="302" r:id="rId8"/>
    <p:sldId id="301" r:id="rId9"/>
    <p:sldId id="303" r:id="rId10"/>
    <p:sldId id="292" r:id="rId11"/>
    <p:sldId id="293" r:id="rId12"/>
    <p:sldId id="294" r:id="rId13"/>
    <p:sldId id="296" r:id="rId14"/>
    <p:sldId id="297" r:id="rId15"/>
    <p:sldId id="295" r:id="rId16"/>
    <p:sldId id="304" r:id="rId17"/>
    <p:sldId id="305" r:id="rId18"/>
    <p:sldId id="307" r:id="rId19"/>
    <p:sldId id="306" r:id="rId20"/>
    <p:sldId id="308" r:id="rId21"/>
    <p:sldId id="309" r:id="rId22"/>
    <p:sldId id="310" r:id="rId23"/>
    <p:sldId id="311" r:id="rId24"/>
    <p:sldId id="312" r:id="rId25"/>
    <p:sldId id="314" r:id="rId26"/>
    <p:sldId id="317" r:id="rId27"/>
    <p:sldId id="318" r:id="rId28"/>
    <p:sldId id="319" r:id="rId29"/>
    <p:sldId id="320" r:id="rId30"/>
    <p:sldId id="313" r:id="rId31"/>
    <p:sldId id="315" r:id="rId32"/>
    <p:sldId id="316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95624"/>
  </p:normalViewPr>
  <p:slideViewPr>
    <p:cSldViewPr snapToGrid="0" snapToObjects="1">
      <p:cViewPr varScale="1">
        <p:scale>
          <a:sx n="97" d="100"/>
          <a:sy n="97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01/01/2023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Or, use NVM (Node Version Management) to manage Node: install, uninstall, change node versions (</a:t>
            </a:r>
            <a:r>
              <a:rPr lang="en-US" dirty="0"/>
              <a:t>https://</a:t>
            </a:r>
            <a:r>
              <a:rPr lang="en-US" dirty="0" err="1"/>
              <a:t>www.linode.com</a:t>
            </a:r>
            <a:r>
              <a:rPr lang="en-US" dirty="0"/>
              <a:t>/docs/guides/how-to-install-use-node-version-manager-</a:t>
            </a:r>
            <a:r>
              <a:rPr lang="en-US" dirty="0" err="1"/>
              <a:t>nvm</a:t>
            </a:r>
            <a:r>
              <a:rPr lang="en-US" dirty="0"/>
              <a:t>/</a:t>
            </a:r>
            <a:r>
              <a:rPr lang="en-V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926E-82D6-5F4B-8D0C-176071C18271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852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01/01/2023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01/01/2023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01/01/2023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01/01/2023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01/01/2023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01/01/2023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01/01/2023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01/01/2023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01/01/2023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01/01/2023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5400" y="36513"/>
            <a:ext cx="2078984" cy="5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GitHub - morzhanov/nodejs-express-boilerplate: Node.js Boilerplate is an  project that allows you to start new node.js project from scratch.">
            <a:extLst>
              <a:ext uri="{FF2B5EF4-FFF2-40B4-BE49-F238E27FC236}">
                <a16:creationId xmlns:a16="http://schemas.microsoft.com/office/drawing/2014/main" id="{B07B276B-3FF3-0455-6BA8-E9FA370BEBC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95" y="3144"/>
            <a:ext cx="1409205" cy="784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pmjs.com/getting-started/using-a-package.js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Introduction to Server-side Development 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A3BBE-2A80-4347-A380-E3ABEA4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09111-8B2E-D049-9CBD-7F5B30B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F0FE3-372A-7C40-9A9F-B0E6D598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</a:t>
            </a:r>
            <a:r>
              <a:rPr lang="en-US" spc="-50" dirty="0"/>
              <a:t> </a:t>
            </a:r>
            <a:r>
              <a:rPr lang="en-US" spc="-20" dirty="0"/>
              <a:t>Architecture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4AA12-5955-E148-96D0-13EE621A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22" y="2021973"/>
            <a:ext cx="7696555" cy="28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4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4E4D3-FA7F-8644-BD21-5B794EA8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D3C3A-EDA9-1A45-91B1-0C305619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465E5E-5FFF-574A-82C5-D73F3E72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Node.js</a:t>
            </a:r>
            <a:r>
              <a:rPr lang="en-US" spc="-40" dirty="0"/>
              <a:t> </a:t>
            </a:r>
            <a:r>
              <a:rPr lang="en-US" dirty="0"/>
              <a:t>Use</a:t>
            </a:r>
            <a:r>
              <a:rPr lang="en-US" spc="-45" dirty="0"/>
              <a:t> </a:t>
            </a:r>
            <a:r>
              <a:rPr lang="en-US" dirty="0"/>
              <a:t>Cases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31591-258C-6B47-9ACD-8E9EEB382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Utilities written in JavaScript for web  development:</a:t>
            </a:r>
          </a:p>
          <a:p>
            <a:pPr lvl="1"/>
            <a:r>
              <a:rPr lang="en-US" dirty="0"/>
              <a:t>Bower, Grunt, Gulp, Yeoman etc.</a:t>
            </a:r>
          </a:p>
          <a:p>
            <a:r>
              <a:rPr lang="en-US" dirty="0"/>
              <a:t>Server-side Development</a:t>
            </a:r>
          </a:p>
          <a:p>
            <a:pPr lvl="1"/>
            <a:r>
              <a:rPr lang="en-US" dirty="0"/>
              <a:t>Web server, Business logic, Database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47B6E-B7DE-ED42-B6E1-410D9A91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E44AD-532D-E54B-AC56-E6481CDE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E611F-8AD6-764F-BD09-22E1F032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</a:t>
            </a:r>
            <a:r>
              <a:rPr lang="en-US" spc="-30" dirty="0"/>
              <a:t> Package</a:t>
            </a:r>
            <a:r>
              <a:rPr lang="en-US" spc="-25" dirty="0"/>
              <a:t> </a:t>
            </a:r>
            <a:r>
              <a:rPr lang="en-US" spc="-10" dirty="0"/>
              <a:t>Manager (NPM)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373B08-F388-E346-9894-5FF45C95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package manager (NPM): manages  ecosystem of node modules / packages</a:t>
            </a:r>
          </a:p>
          <a:p>
            <a:r>
              <a:rPr lang="en-US" dirty="0"/>
              <a:t>A package contains:</a:t>
            </a:r>
          </a:p>
          <a:p>
            <a:pPr lvl="1"/>
            <a:r>
              <a:rPr lang="en-US" dirty="0"/>
              <a:t>JS files</a:t>
            </a:r>
          </a:p>
          <a:p>
            <a:pPr lvl="1"/>
            <a:r>
              <a:rPr lang="en-US" dirty="0" err="1"/>
              <a:t>package.json</a:t>
            </a:r>
            <a:r>
              <a:rPr lang="en-US" dirty="0"/>
              <a:t> (manifest)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E105A-A3DB-DD43-B945-F1A4ABFD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06C91-024C-4A45-BEDC-989D8873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3C1304-8C9A-A44B-9AE4-150D8A14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package.json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6D609-7808-544B-B5E2-4C8D6DB0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package.json file affords you a lot of great things:</a:t>
            </a:r>
          </a:p>
          <a:p>
            <a:pPr lvl="1"/>
            <a:r>
              <a:rPr lang="en-US"/>
              <a:t>It serves as documentation for what packages your project  depends on.</a:t>
            </a:r>
          </a:p>
          <a:p>
            <a:pPr lvl="1"/>
            <a:r>
              <a:rPr lang="en-US"/>
              <a:t>It allows you to specify the versions of a package that your  project can use using semantic versioning rules.</a:t>
            </a:r>
          </a:p>
          <a:p>
            <a:pPr lvl="1"/>
            <a:r>
              <a:rPr lang="en-US"/>
              <a:t>Makes your build reproducible, which means that  its way easier to share with other developers.</a:t>
            </a:r>
          </a:p>
          <a:p>
            <a:pPr lvl="1"/>
            <a:r>
              <a:rPr lang="en-US"/>
              <a:t>Source: </a:t>
            </a:r>
            <a:r>
              <a:rPr lang="en-US">
                <a:hlinkClick r:id="rId2"/>
              </a:rPr>
              <a:t>https://docs.npmjs.com/getting-started/using-a-package.json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0EAAE-D4C6-124A-A996-C216FB5C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16554-99AA-0548-898A-4C825EB1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0A286-F2F9-5840-8A6C-DDE1C3D0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Initializing</a:t>
            </a:r>
            <a:r>
              <a:rPr lang="en-US" spc="-40" dirty="0"/>
              <a:t> </a:t>
            </a:r>
            <a:r>
              <a:rPr lang="en-US" spc="-10" dirty="0"/>
              <a:t>package.json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E2AAE5-4FE7-B34B-8877-84E1AC82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initialize a package.json file for your  project, type at the prompt in your project  directory:</a:t>
            </a:r>
          </a:p>
          <a:p>
            <a:pPr marL="349250" indent="0">
              <a:buNone/>
            </a:pPr>
            <a:r>
              <a:rPr lang="en-US" b="1"/>
              <a:t>npm init</a:t>
            </a:r>
          </a:p>
          <a:p>
            <a:pPr lvl="1"/>
            <a:r>
              <a:rPr lang="en-US"/>
              <a:t>Follow along and answer the prompts to initialize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39D6D-0383-DA45-ADA0-4ECB284F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1/1/23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C7D24-4CAC-0F48-992F-73D610BE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4B342F-EFE5-6BCF-6C59-87AFB97C207B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Setting up Node.js and NPM</a:t>
            </a:r>
          </a:p>
        </p:txBody>
      </p:sp>
    </p:spTree>
    <p:extLst>
      <p:ext uri="{BB962C8B-B14F-4D97-AF65-F5344CB8AC3E}">
        <p14:creationId xmlns:p14="http://schemas.microsoft.com/office/powerpoint/2010/main" val="112155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79983-3868-9BFB-EE59-3ADEFD05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57AA7-924D-AEB3-C087-B096AE04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5F6F7-CD94-CB4F-2174-849084B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39E9-4630-26AC-2D10-0BBAAA95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1" y="1397000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To install Node on your machine, go to </a:t>
            </a:r>
            <a:r>
              <a:rPr lang="en-US" sz="2500" dirty="0">
                <a:hlinkClick r:id="rId3"/>
              </a:rPr>
              <a:t>https://nodejs.org</a:t>
            </a:r>
            <a:r>
              <a:rPr lang="en-US" sz="2500" dirty="0"/>
              <a:t> and click on the Download button. Depending on your computer's platform (Windows, MacOS or Linux), the appropriate installation package is downloaded</a:t>
            </a:r>
          </a:p>
          <a:p>
            <a:endParaRPr lang="en-VN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CEB8A-1EC3-9B59-EB6C-7A07F77A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69" y="3142766"/>
            <a:ext cx="4742667" cy="320841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88011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79983-3868-9BFB-EE59-3ADEFD05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57AA7-924D-AEB3-C087-B096AE04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5F6F7-CD94-CB4F-2174-849084B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Node Installation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39E9-4630-26AC-2D10-0BBAAA95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1" y="1397000"/>
            <a:ext cx="11180064" cy="4627563"/>
          </a:xfrm>
        </p:spPr>
        <p:txBody>
          <a:bodyPr>
            <a:normAutofit/>
          </a:bodyPr>
          <a:lstStyle/>
          <a:p>
            <a:pPr lvl="0"/>
            <a:r>
              <a:rPr lang="en-US" sz="2500" dirty="0"/>
              <a:t>Open a terminal window on your machine. If you are using a Windows machine, open a </a:t>
            </a:r>
            <a:r>
              <a:rPr lang="en-US" sz="2500" dirty="0" err="1"/>
              <a:t>cmd</a:t>
            </a:r>
            <a:r>
              <a:rPr lang="en-US" sz="2500" dirty="0"/>
              <a:t> window or PowerShell window with </a:t>
            </a:r>
            <a:r>
              <a:rPr lang="en-US" sz="2500" b="1" dirty="0"/>
              <a:t>admin</a:t>
            </a:r>
            <a:r>
              <a:rPr lang="en-US" sz="2500" dirty="0"/>
              <a:t> privileges.</a:t>
            </a:r>
          </a:p>
          <a:p>
            <a:pPr lvl="0"/>
            <a:r>
              <a:rPr lang="en-US" sz="2500" dirty="0"/>
              <a:t>To ensure that your NodeJS setup is working correctly, type the following at the command prompt to check for the version of </a:t>
            </a:r>
            <a:r>
              <a:rPr lang="en-US" sz="2500" b="1" dirty="0"/>
              <a:t>Node</a:t>
            </a:r>
            <a:r>
              <a:rPr lang="en-US" sz="2500" dirty="0"/>
              <a:t> and </a:t>
            </a:r>
            <a:r>
              <a:rPr lang="en-US" sz="2500" b="1" dirty="0"/>
              <a:t>NPM</a:t>
            </a:r>
            <a:r>
              <a:rPr lang="en-US" sz="2500" dirty="0"/>
              <a:t> </a:t>
            </a:r>
            <a:endParaRPr lang="en-VN" sz="25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EF59355-B122-D236-E00F-46357A008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36" y="3788024"/>
            <a:ext cx="10494264" cy="1100241"/>
          </a:xfrm>
          <a:prstGeom prst="rect">
            <a:avLst/>
          </a:prstGeom>
          <a:solidFill>
            <a:srgbClr val="FFFF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node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-v</a:t>
            </a:r>
            <a:endParaRPr kumimoji="0" lang="en-US" altLang="en-VN" sz="2800" b="0" i="0" u="none" strike="noStrike" cap="none" normalizeH="0" baseline="0" dirty="0">
              <a:ln>
                <a:noFill/>
              </a:ln>
              <a:solidFill>
                <a:srgbClr val="00808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npm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-v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2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Write a simple Node application in JavaScript</a:t>
            </a:r>
          </a:p>
        </p:txBody>
      </p:sp>
    </p:spTree>
    <p:extLst>
      <p:ext uri="{BB962C8B-B14F-4D97-AF65-F5344CB8AC3E}">
        <p14:creationId xmlns:p14="http://schemas.microsoft.com/office/powerpoint/2010/main" val="3911404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35A7C-47E6-2EB1-BC4E-6EA56BF4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C3E16-3810-FBAE-E446-A9938752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90901-9A0A-8200-93DC-747B7825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simple Node application in JavaScript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46F5C-EE86-B5A1-B779-120ADE87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a convenient location on your computer and create a folder named </a:t>
            </a:r>
            <a:r>
              <a:rPr lang="en-US" b="1" dirty="0"/>
              <a:t>NodeJS</a:t>
            </a:r>
            <a:r>
              <a:rPr lang="en-US" dirty="0"/>
              <a:t>. Then move to this folder.</a:t>
            </a:r>
          </a:p>
          <a:p>
            <a:r>
              <a:rPr lang="en-US" dirty="0"/>
              <a:t>Now create a folder named </a:t>
            </a:r>
            <a:r>
              <a:rPr lang="en-US" b="1" dirty="0"/>
              <a:t>node-examples</a:t>
            </a:r>
            <a:r>
              <a:rPr lang="en-US" dirty="0"/>
              <a:t> and then move into this folder.</a:t>
            </a:r>
          </a:p>
          <a:p>
            <a:r>
              <a:rPr lang="en-US" dirty="0"/>
              <a:t>At the prompt, type the following to initialize a </a:t>
            </a:r>
            <a:r>
              <a:rPr lang="en-US" dirty="0" err="1"/>
              <a:t>package.json</a:t>
            </a:r>
            <a:r>
              <a:rPr lang="en-US" dirty="0"/>
              <a:t> file in the node-examples folder: 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A6749-0B83-E0AE-B2D3-82B07080109B}"/>
              </a:ext>
            </a:extLst>
          </p:cNvPr>
          <p:cNvSpPr txBox="1"/>
          <p:nvPr/>
        </p:nvSpPr>
        <p:spPr>
          <a:xfrm>
            <a:off x="838200" y="53858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init</a:t>
            </a:r>
            <a:r>
              <a:rPr lang="en-VN" sz="2800" b="1" dirty="0">
                <a:effectLst/>
              </a:rPr>
              <a:t> </a:t>
            </a:r>
            <a:endParaRPr lang="en-VN" sz="2800" b="1" dirty="0"/>
          </a:p>
        </p:txBody>
      </p:sp>
    </p:spTree>
    <p:extLst>
      <p:ext uri="{BB962C8B-B14F-4D97-AF65-F5344CB8AC3E}">
        <p14:creationId xmlns:p14="http://schemas.microsoft.com/office/powerpoint/2010/main" val="364012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1/1/23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Understand the basics of Node.js</a:t>
            </a:r>
          </a:p>
          <a:p>
            <a:pPr lvl="0"/>
            <a:r>
              <a:rPr lang="en-US" dirty="0"/>
              <a:t>Download and install Node.js and NPM</a:t>
            </a:r>
          </a:p>
          <a:p>
            <a:pPr lvl="0"/>
            <a:r>
              <a:rPr lang="en-US" dirty="0"/>
              <a:t>Verify that the installation was successful and your machine is ready for using Node.js and NPM</a:t>
            </a:r>
          </a:p>
          <a:p>
            <a:r>
              <a:rPr lang="en-US" dirty="0"/>
              <a:t>Write a simple Node application in JavaScript</a:t>
            </a:r>
          </a:p>
          <a:p>
            <a:r>
              <a:rPr lang="en-US" dirty="0"/>
              <a:t>Understand the basics of Node modules and write simple file-based Node modules</a:t>
            </a:r>
          </a:p>
          <a:p>
            <a:r>
              <a:rPr lang="en-US" dirty="0"/>
              <a:t>Callback and Error handling in Node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35A7C-47E6-2EB1-BC4E-6EA56BF4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C3E16-3810-FBAE-E446-A9938752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90901-9A0A-8200-93DC-747B7825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sz="4000" dirty="0"/>
              <a:t>pdate the </a:t>
            </a:r>
            <a:r>
              <a:rPr lang="en-US" sz="4000" dirty="0" err="1"/>
              <a:t>package.json</a:t>
            </a:r>
            <a:r>
              <a:rPr lang="en-US" sz="4000" dirty="0"/>
              <a:t> file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46F5C-EE86-B5A1-B779-120ADE87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1"/>
            <a:ext cx="11180064" cy="919862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Accept the standard defaults suggested and then update the </a:t>
            </a:r>
            <a:r>
              <a:rPr lang="en-US" sz="2000" b="1" dirty="0" err="1"/>
              <a:t>package.json</a:t>
            </a:r>
            <a:r>
              <a:rPr lang="en-US" sz="2000" b="1" dirty="0"/>
              <a:t> </a:t>
            </a:r>
            <a:r>
              <a:rPr lang="en-US" sz="2000" dirty="0"/>
              <a:t>file until you end up with the file containing the following:</a:t>
            </a:r>
            <a:endParaRPr lang="en-V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183F2-1B8C-9C85-D0E5-64EB3E56EEB4}"/>
              </a:ext>
            </a:extLst>
          </p:cNvPr>
          <p:cNvSpPr txBox="1"/>
          <p:nvPr/>
        </p:nvSpPr>
        <p:spPr>
          <a:xfrm>
            <a:off x="800457" y="2443652"/>
            <a:ext cx="10744200" cy="390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"node-examples"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"version"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"1.0.0"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"description"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"Simple Node Examples"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"main"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index.js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"scripts"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{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"test"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"echo \"Error: no test specified\" &amp;&amp; exit 1"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"start"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"node index"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},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"author"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”FPTU"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"license"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"ISC"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65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742EF-AD71-BDA9-8B93-9FD99ADF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97CC3-F2C1-B28E-7F15-16DE6768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3620B-013C-B639-5E3A-7170C34C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file named </a:t>
            </a:r>
            <a:r>
              <a:rPr lang="en-US" dirty="0" err="1"/>
              <a:t>index.js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A8945D-E232-92FF-3A2A-ED98738F4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16" y="1397000"/>
            <a:ext cx="7615388" cy="4779963"/>
          </a:xfrm>
        </p:spPr>
      </p:pic>
    </p:spTree>
    <p:extLst>
      <p:ext uri="{BB962C8B-B14F-4D97-AF65-F5344CB8AC3E}">
        <p14:creationId xmlns:p14="http://schemas.microsoft.com/office/powerpoint/2010/main" val="78004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91472-7D09-D9E6-4B45-0B4BB813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403F7-C502-7140-47AE-C2437B5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50813F-813A-F328-29C6-F637F0E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Node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F4D07C-680A-C02E-0E5E-D115A8EC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run the Node application, type the following at the prompt:</a:t>
            </a:r>
            <a:r>
              <a:rPr lang="en-VN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D26B8-8F58-51DE-1736-36915E2C284A}"/>
              </a:ext>
            </a:extLst>
          </p:cNvPr>
          <p:cNvSpPr txBox="1"/>
          <p:nvPr/>
        </p:nvSpPr>
        <p:spPr>
          <a:xfrm>
            <a:off x="838200" y="2251593"/>
            <a:ext cx="2144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5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500" dirty="0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start</a:t>
            </a:r>
            <a:r>
              <a:rPr lang="en-VN" sz="2500" dirty="0">
                <a:effectLst/>
              </a:rPr>
              <a:t> </a:t>
            </a:r>
            <a:endParaRPr lang="en-VN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4AB99-3848-A424-3D76-2E4223E5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15" y="2971309"/>
            <a:ext cx="6671767" cy="31939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388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Write a simple Node module</a:t>
            </a:r>
          </a:p>
        </p:txBody>
      </p:sp>
    </p:spTree>
    <p:extLst>
      <p:ext uri="{BB962C8B-B14F-4D97-AF65-F5344CB8AC3E}">
        <p14:creationId xmlns:p14="http://schemas.microsoft.com/office/powerpoint/2010/main" val="1957966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B82DC-02D5-2162-E859-8647DDEC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2871F-EC70-1FEC-5CC9-2CB1AAFA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F9A11-958B-BF5A-0FE6-D8E659F5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file named </a:t>
            </a:r>
            <a:r>
              <a:rPr lang="en-US" dirty="0" err="1"/>
              <a:t>rectangle.js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F0E5B-B744-76A7-27C4-36C1B878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961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Now, create a file named </a:t>
            </a:r>
            <a:r>
              <a:rPr lang="en-US" b="1" dirty="0" err="1"/>
              <a:t>rectangle.js</a:t>
            </a:r>
            <a:r>
              <a:rPr lang="en-US" dirty="0"/>
              <a:t>, and add the following code to it: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Run the Node application like before and observe that the result will be the same.</a:t>
            </a:r>
            <a:r>
              <a:rPr lang="en-VN" sz="2200" dirty="0">
                <a:effectLst/>
              </a:rPr>
              <a:t> </a:t>
            </a:r>
            <a:endParaRPr lang="en-VN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F6635-CD71-CBE4-B651-89623F72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46" y="3027089"/>
            <a:ext cx="4639783" cy="803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E9580-A5FA-418B-888B-B672FB41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1" y="2130428"/>
            <a:ext cx="6434959" cy="3642157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31840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Using Callback and Error handling in Node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2777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4D94B-A5D8-CAB5-81B4-87C2890D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18F41-B1A4-5F18-8697-29732D7B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CD22-B570-D90B-543F-5C97AF96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Salient Features of JavaScript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495D22-17E4-D547-D07E-EE9AAD06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First-class functions: A function can be treated the same way as any other variable </a:t>
            </a:r>
          </a:p>
          <a:p>
            <a:pPr>
              <a:lnSpc>
                <a:spcPct val="150000"/>
              </a:lnSpc>
            </a:pPr>
            <a:r>
              <a:rPr lang="en-US" dirty="0"/>
              <a:t>Closures: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function defined inside another function has access to all the variables declared in the outer function (outer scope)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An inner function will continue to access the variables from the outer scope even after the external process has returned</a:t>
            </a:r>
          </a:p>
        </p:txBody>
      </p:sp>
    </p:spTree>
    <p:extLst>
      <p:ext uri="{BB962C8B-B14F-4D97-AF65-F5344CB8AC3E}">
        <p14:creationId xmlns:p14="http://schemas.microsoft.com/office/powerpoint/2010/main" val="1395241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92D7D-EB66-7B90-BAB9-27015E6F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8099-C849-6C8F-59C1-5A732972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43F8A6-3D89-F391-8B1A-EAD5E680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1DD605-1C5D-90A1-E2E6-186F7FA39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98" y="1549400"/>
            <a:ext cx="10840258" cy="4627563"/>
          </a:xfrm>
        </p:spPr>
      </p:pic>
    </p:spTree>
    <p:extLst>
      <p:ext uri="{BB962C8B-B14F-4D97-AF65-F5344CB8AC3E}">
        <p14:creationId xmlns:p14="http://schemas.microsoft.com/office/powerpoint/2010/main" val="1632681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7BE1F-3B7E-DFC1-E650-C6E2B58C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36668-7168-2802-7F76-6838D806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688177-26AB-AE36-219D-B019A81D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Node, Async I/O and Callbacks 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214028-70F9-E107-0CCF-DE10DF22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79" y="1754312"/>
            <a:ext cx="11401842" cy="3995133"/>
          </a:xfrm>
        </p:spPr>
      </p:pic>
    </p:spTree>
    <p:extLst>
      <p:ext uri="{BB962C8B-B14F-4D97-AF65-F5344CB8AC3E}">
        <p14:creationId xmlns:p14="http://schemas.microsoft.com/office/powerpoint/2010/main" val="188726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D6058-3C8A-5852-E653-A14BB4EA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E2C92-3D83-8296-A81E-D36108CF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713B1-536B-681C-A59E-22939B30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Loop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215F98-9273-E5FD-86E6-2BD8A9F19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966" y="572423"/>
            <a:ext cx="5963434" cy="536491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timers</a:t>
            </a:r>
            <a:r>
              <a:rPr lang="en-US" sz="2200" dirty="0">
                <a:effectLst/>
                <a:latin typeface="Calibri" panose="020F0502020204030204" pitchFamily="34" charset="0"/>
              </a:rPr>
              <a:t>: this phase executes callbacks scheduled</a:t>
            </a:r>
            <a:br>
              <a:rPr lang="en-US" sz="2200" dirty="0">
                <a:effectLst/>
                <a:latin typeface="Calibri" panose="020F0502020204030204" pitchFamily="34" charset="0"/>
              </a:rPr>
            </a:br>
            <a:r>
              <a:rPr lang="en-US" sz="2200" dirty="0">
                <a:effectLst/>
                <a:latin typeface="Calibri" panose="020F0502020204030204" pitchFamily="34" charset="0"/>
              </a:rPr>
              <a:t>by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setTimeout</a:t>
            </a:r>
            <a:r>
              <a:rPr lang="en-US" sz="2200" dirty="0">
                <a:effectLst/>
                <a:latin typeface="Calibri" panose="020F0502020204030204" pitchFamily="34" charset="0"/>
              </a:rPr>
              <a:t>() and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setInterval</a:t>
            </a:r>
            <a:r>
              <a:rPr lang="en-US" sz="2200" dirty="0">
                <a:effectLst/>
                <a:latin typeface="Calibri" panose="020F0502020204030204" pitchFamily="34" charset="0"/>
              </a:rPr>
              <a:t>().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I/O callbacks</a:t>
            </a:r>
            <a:r>
              <a:rPr lang="en-US" sz="2200" dirty="0">
                <a:effectLst/>
                <a:latin typeface="Calibri" panose="020F0502020204030204" pitchFamily="34" charset="0"/>
              </a:rPr>
              <a:t>: executes almost all callbacks with the exception of close callbacks, the ones scheduled by timers, and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setImmediate</a:t>
            </a:r>
            <a:r>
              <a:rPr lang="en-US" sz="2200" dirty="0">
                <a:effectLst/>
                <a:latin typeface="Calibri" panose="020F0502020204030204" pitchFamily="34" charset="0"/>
              </a:rPr>
              <a:t>().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idle, prepare</a:t>
            </a:r>
            <a:r>
              <a:rPr lang="en-US" sz="2200" dirty="0">
                <a:effectLst/>
                <a:latin typeface="Calibri" panose="020F0502020204030204" pitchFamily="34" charset="0"/>
              </a:rPr>
              <a:t>: only used internally.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poll</a:t>
            </a:r>
            <a:r>
              <a:rPr lang="en-US" sz="2200" dirty="0">
                <a:effectLst/>
                <a:latin typeface="Calibri" panose="020F0502020204030204" pitchFamily="34" charset="0"/>
              </a:rPr>
              <a:t>: retrieve new I/O events; node will block here when appropriate.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check</a:t>
            </a:r>
            <a:r>
              <a:rPr lang="en-US" sz="2200" dirty="0">
                <a:effectLst/>
                <a:latin typeface="Calibri" panose="020F0502020204030204" pitchFamily="34" charset="0"/>
              </a:rPr>
              <a:t>: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setImmediate</a:t>
            </a:r>
            <a:r>
              <a:rPr lang="en-US" sz="2200" dirty="0">
                <a:effectLst/>
                <a:latin typeface="Calibri" panose="020F0502020204030204" pitchFamily="34" charset="0"/>
              </a:rPr>
              <a:t>() callbacks are invoked here. </a:t>
            </a:r>
            <a:endParaRPr lang="en-US" sz="22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  <a:latin typeface="Calibri" panose="020F0502020204030204" pitchFamily="34" charset="0"/>
              </a:rPr>
              <a:t>close callbacks</a:t>
            </a:r>
            <a:r>
              <a:rPr lang="en-US" sz="2200" dirty="0">
                <a:effectLst/>
                <a:latin typeface="Calibri" panose="020F0502020204030204" pitchFamily="34" charset="0"/>
              </a:rPr>
              <a:t>: e.g. </a:t>
            </a:r>
            <a:r>
              <a:rPr lang="en-US" sz="2200" dirty="0" err="1">
                <a:effectLst/>
                <a:latin typeface="Calibri" panose="020F0502020204030204" pitchFamily="34" charset="0"/>
              </a:rPr>
              <a:t>socket.on</a:t>
            </a:r>
            <a:r>
              <a:rPr lang="en-US" sz="2200" dirty="0">
                <a:effectLst/>
                <a:latin typeface="Calibri" panose="020F0502020204030204" pitchFamily="34" charset="0"/>
              </a:rPr>
              <a:t>('close', ...). </a:t>
            </a:r>
            <a:endParaRPr lang="en-US" sz="2200" dirty="0">
              <a:effectLst/>
              <a:latin typeface="ArialMT"/>
            </a:endParaRPr>
          </a:p>
          <a:p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E7D5F-9AA7-21EA-84F4-5EA59080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4" y="1396999"/>
            <a:ext cx="5148312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8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Node.js and NPM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0B578-2568-6DAE-EEE0-7D726DBD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42EAB-07B5-748F-D5BD-638CDDA8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72ABD-DD53-A806-174C-573C9934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rectangle.js</a:t>
            </a:r>
            <a:r>
              <a:rPr lang="en-US" dirty="0"/>
              <a:t> file: 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5A96D-00CA-2A46-421F-1A4EBA15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0" y="1618342"/>
            <a:ext cx="10823919" cy="455862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18842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14224-0D3F-BDE2-3131-7FC5531F5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7698F-3A5B-31FB-BEDF-0C2A3558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EF7DAA-F9D4-E968-9D07-C0B723D9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Update index.js file: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F06F68-5025-06CB-E693-9D0DF4B54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407510"/>
            <a:ext cx="6793128" cy="4828371"/>
          </a:xfr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69190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42479-F6E2-5E48-06DA-E80EA01F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5EA69-15E5-6648-D4E5-7E128D2E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443FA0-8A12-3DDF-6FE5-12EB648E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Run the Node application: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4BAE9-CC90-F4D9-6842-00A5BF5F2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275" y="1559007"/>
            <a:ext cx="7810500" cy="4356100"/>
          </a:xfr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4225788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the basics of Node.js</a:t>
            </a:r>
          </a:p>
          <a:p>
            <a:pPr lvl="0"/>
            <a:r>
              <a:rPr lang="en-US" dirty="0"/>
              <a:t>Understand the download and install Node.js and NPM</a:t>
            </a:r>
          </a:p>
          <a:p>
            <a:r>
              <a:rPr lang="en-US" dirty="0"/>
              <a:t>Write and run a simple Node application in JavaScript</a:t>
            </a:r>
          </a:p>
          <a:p>
            <a:r>
              <a:rPr lang="en-US" dirty="0"/>
              <a:t>Understand the basics write simple file-based Node modules</a:t>
            </a:r>
          </a:p>
          <a:p>
            <a:r>
              <a:rPr lang="en-US" dirty="0"/>
              <a:t>Understand the using Callbacks and Error handling in Node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C7D0E-FAC2-EE44-9290-6F3FF6EC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8D48A-EBA7-D04F-87F9-1D634909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B683C-8198-3A47-98BA-A2F58062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/>
              <a:t>What</a:t>
            </a:r>
            <a:r>
              <a:rPr lang="en-US" spc="-40" dirty="0"/>
              <a:t> </a:t>
            </a:r>
            <a:r>
              <a:rPr lang="en-US" spc="-5" dirty="0"/>
              <a:t>is</a:t>
            </a:r>
            <a:r>
              <a:rPr lang="en-US" spc="-30" dirty="0"/>
              <a:t> </a:t>
            </a:r>
            <a:r>
              <a:rPr lang="en-US" spc="-5" dirty="0"/>
              <a:t>Node.js?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CC721-1E8F-EA4F-A95A-30156D6F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Node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.js is an open source server environment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is free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runs on various platforms (Windows, Linux, Unix, Mac OS X, etc.)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uses JavaScript on the server</a:t>
            </a:r>
          </a:p>
          <a:p>
            <a:r>
              <a:rPr lang="en-US" dirty="0"/>
              <a:t>JavaScript runtime built on Chrome V8 JavaScript  Engine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3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C7D0E-FAC2-EE44-9290-6F3FF6EC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8D48A-EBA7-D04F-87F9-1D634909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B683C-8198-3A47-98BA-A2F58062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-5" dirty="0"/>
              <a:t>Why Node.js?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AFE63-E583-C69A-E77D-352CE037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69338"/>
            <a:ext cx="5185610" cy="4941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705C6-EA97-595E-54D2-D1F423B5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56" y="1277086"/>
            <a:ext cx="6300871" cy="2151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865A5F-91F0-29AC-AA8F-2E4B28B40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323" y="3763396"/>
            <a:ext cx="4955339" cy="25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3E416-FC63-2900-43DB-D9A32D7D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6F0-EDC1-8468-CFA8-793F2049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61F22-B75E-834E-76BC-1CAD9F52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Why is Node.js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6654CE-E67A-3810-58DA-4E9A78529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4572002"/>
            <a:ext cx="11180064" cy="1665121"/>
          </a:xfrm>
        </p:spPr>
        <p:txBody>
          <a:bodyPr>
            <a:normAutofit fontScale="85000" lnSpcReduction="10000"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Node.js eliminates the waiting, and simply continues with the next request.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Node.js runs single-threaded, non-blocking, asynchronous programming, which is very memory efficient.</a:t>
            </a:r>
            <a:endParaRPr lang="en-V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334AAB2-43AE-EABD-8CE0-902AEE0DD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51961"/>
              </p:ext>
            </p:extLst>
          </p:nvPr>
        </p:nvGraphicFramePr>
        <p:xfrm>
          <a:off x="499871" y="1599713"/>
          <a:ext cx="11180064" cy="2732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0140">
                  <a:extLst>
                    <a:ext uri="{9D8B030D-6E8A-4147-A177-3AD203B41FA5}">
                      <a16:colId xmlns:a16="http://schemas.microsoft.com/office/drawing/2014/main" val="2603952774"/>
                    </a:ext>
                  </a:extLst>
                </a:gridCol>
                <a:gridCol w="5579924">
                  <a:extLst>
                    <a:ext uri="{9D8B030D-6E8A-4147-A177-3AD203B41FA5}">
                      <a16:colId xmlns:a16="http://schemas.microsoft.com/office/drawing/2014/main" val="1425281722"/>
                    </a:ext>
                  </a:extLst>
                </a:gridCol>
              </a:tblGrid>
              <a:tr h="6955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traditional web server handles a file request</a:t>
                      </a:r>
                      <a:endParaRPr lang="en-VN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Node.js handles a file request</a:t>
                      </a:r>
                      <a:endParaRPr lang="en-VN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857270"/>
                  </a:ext>
                </a:extLst>
              </a:tr>
              <a:tr h="1795425"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Sends the task to the computer's file system.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Waits while the file system opens and reads the file.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Returns the content to the client.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Ready to handle the next request.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Sends the task to the computer's file system.</a:t>
                      </a:r>
                    </a:p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Ready to handle the next request.</a:t>
                      </a:r>
                    </a:p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When the file system has opened and read the file, the server returns the content to the client.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19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1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A3BBE-2A80-4347-A380-E3ABEA4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09111-8B2E-D049-9CBD-7F5B30B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5C7A6-E608-D43F-5D5C-696687C8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65889"/>
            <a:ext cx="5410243" cy="2726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5C229-0D2B-D577-0E8F-828DEA6A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71" y="5486829"/>
            <a:ext cx="3316510" cy="519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B7551-F794-57B1-F99B-A9AAB06D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59" y="1957275"/>
            <a:ext cx="5500295" cy="2943449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BF0BC81D-58B4-EC48-2680-1912E08E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</p:spPr>
        <p:txBody>
          <a:bodyPr/>
          <a:lstStyle/>
          <a:p>
            <a:r>
              <a:rPr lang="en-VN" dirty="0"/>
              <a:t>Why is Node.js</a:t>
            </a:r>
          </a:p>
        </p:txBody>
      </p:sp>
    </p:spTree>
    <p:extLst>
      <p:ext uri="{BB962C8B-B14F-4D97-AF65-F5344CB8AC3E}">
        <p14:creationId xmlns:p14="http://schemas.microsoft.com/office/powerpoint/2010/main" val="97418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0BF9D-27F2-2264-A7C2-13316936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9B345-E321-2C68-BAF6-D2FC17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4B048-6369-965E-743B-7392CB1C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can Node.js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11D86-6C7B-AF4F-9D59-8F90B2D4A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generate dynamic page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create, open, read, write, delete, and close files on the server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collect form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add, delete, modify data in your database</a:t>
            </a:r>
          </a:p>
        </p:txBody>
      </p:sp>
    </p:spTree>
    <p:extLst>
      <p:ext uri="{BB962C8B-B14F-4D97-AF65-F5344CB8AC3E}">
        <p14:creationId xmlns:p14="http://schemas.microsoft.com/office/powerpoint/2010/main" val="331156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6DE6A-B7D2-B28A-9498-D8E985AC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E0273-A3EB-8A6E-4688-90AB32FC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38B1AB-463C-606F-2D6C-CB6841D9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Node.js File?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CE015C-D0F3-FF43-45B9-9AE847BE3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files contain tasks that will be executed on certain events</a:t>
            </a:r>
          </a:p>
          <a:p>
            <a:r>
              <a:rPr lang="en-US" dirty="0"/>
              <a:t>A typical event is someone trying to access a port on the server</a:t>
            </a:r>
          </a:p>
          <a:p>
            <a:r>
              <a:rPr lang="en-US" dirty="0"/>
              <a:t>Node.js files must be initiated on the server before having any effect</a:t>
            </a:r>
          </a:p>
          <a:p>
            <a:r>
              <a:rPr lang="en-US" dirty="0"/>
              <a:t>Node.js files have extension “.</a:t>
            </a:r>
            <a:r>
              <a:rPr lang="en-US" dirty="0" err="1"/>
              <a:t>js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501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1239</Words>
  <Application>Microsoft Macintosh PowerPoint</Application>
  <PresentationFormat>Widescreen</PresentationFormat>
  <Paragraphs>191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.Lucida Grande UI Regular</vt:lpstr>
      <vt:lpstr>Arial</vt:lpstr>
      <vt:lpstr>ArialMT</vt:lpstr>
      <vt:lpstr>Calibri</vt:lpstr>
      <vt:lpstr>Menlo</vt:lpstr>
      <vt:lpstr>Times New Roman</vt:lpstr>
      <vt:lpstr>Verdana</vt:lpstr>
      <vt:lpstr>Wingdings</vt:lpstr>
      <vt:lpstr>Office Theme</vt:lpstr>
      <vt:lpstr>Introduction to Server-side Development </vt:lpstr>
      <vt:lpstr>Objectives</vt:lpstr>
      <vt:lpstr>PowerPoint Presentation</vt:lpstr>
      <vt:lpstr>What is Node.js?</vt:lpstr>
      <vt:lpstr>Why Node.js?</vt:lpstr>
      <vt:lpstr>Why is Node.js</vt:lpstr>
      <vt:lpstr>Why is Node.js</vt:lpstr>
      <vt:lpstr>What can Node.js do?</vt:lpstr>
      <vt:lpstr>What is a Node.js File?</vt:lpstr>
      <vt:lpstr>Node Architecture</vt:lpstr>
      <vt:lpstr>Node.js Use Cases</vt:lpstr>
      <vt:lpstr>Node Package Manager (NPM)</vt:lpstr>
      <vt:lpstr>package.json</vt:lpstr>
      <vt:lpstr>Initializing package.json</vt:lpstr>
      <vt:lpstr>PowerPoint Presentation</vt:lpstr>
      <vt:lpstr>Installing Node</vt:lpstr>
      <vt:lpstr>Verifying the Node Installation </vt:lpstr>
      <vt:lpstr>PowerPoint Presentation</vt:lpstr>
      <vt:lpstr>Write a simple Node application in JavaScript </vt:lpstr>
      <vt:lpstr>Update the package.json file </vt:lpstr>
      <vt:lpstr>Create a file named index.js</vt:lpstr>
      <vt:lpstr>Run Node application</vt:lpstr>
      <vt:lpstr>PowerPoint Presentation</vt:lpstr>
      <vt:lpstr>Create a file named rectangle.js </vt:lpstr>
      <vt:lpstr>PowerPoint Presentation</vt:lpstr>
      <vt:lpstr>Two Salient Features of JavaScript </vt:lpstr>
      <vt:lpstr>Asynchronous Programming </vt:lpstr>
      <vt:lpstr>Node, Async I/O and Callbacks </vt:lpstr>
      <vt:lpstr>Event Loop </vt:lpstr>
      <vt:lpstr>Update rectangle.js file: </vt:lpstr>
      <vt:lpstr>Update index.js file:</vt:lpstr>
      <vt:lpstr>Run the Node application: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Pham Ngoc Tho (FE FPTU HN)</cp:lastModifiedBy>
  <cp:revision>119</cp:revision>
  <dcterms:created xsi:type="dcterms:W3CDTF">2021-08-08T14:50:46Z</dcterms:created>
  <dcterms:modified xsi:type="dcterms:W3CDTF">2023-01-01T08:49:13Z</dcterms:modified>
</cp:coreProperties>
</file>